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62" r:id="rId2"/>
    <p:sldId id="258" r:id="rId3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EB4"/>
    <a:srgbClr val="BCE3CC"/>
    <a:srgbClr val="007F74"/>
    <a:srgbClr val="3EA665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89" autoAdjust="0"/>
    <p:restoredTop sz="96724" autoAdjust="0"/>
  </p:normalViewPr>
  <p:slideViewPr>
    <p:cSldViewPr snapToGrid="0">
      <p:cViewPr varScale="1">
        <p:scale>
          <a:sx n="64" d="100"/>
          <a:sy n="64" d="100"/>
        </p:scale>
        <p:origin x="17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46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678" cy="498559"/>
          </a:xfrm>
          <a:prstGeom prst="rect">
            <a:avLst/>
          </a:prstGeom>
        </p:spPr>
        <p:txBody>
          <a:bodyPr vert="horz" lIns="62993" tIns="31497" rIns="62993" bIns="3149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8" y="0"/>
            <a:ext cx="2950765" cy="498559"/>
          </a:xfrm>
          <a:prstGeom prst="rect">
            <a:avLst/>
          </a:prstGeom>
        </p:spPr>
        <p:txBody>
          <a:bodyPr vert="horz" lIns="62993" tIns="31497" rIns="62993" bIns="31497" rtlCol="0"/>
          <a:lstStyle>
            <a:lvl1pPr algn="r">
              <a:defRPr sz="800"/>
            </a:lvl1pPr>
          </a:lstStyle>
          <a:p>
            <a:fld id="{15BA0F09-0916-4673-B793-EDB9996170EF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93" tIns="31497" rIns="62993" bIns="314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611" y="4783532"/>
            <a:ext cx="5445978" cy="3913800"/>
          </a:xfrm>
          <a:prstGeom prst="rect">
            <a:avLst/>
          </a:prstGeom>
        </p:spPr>
        <p:txBody>
          <a:bodyPr vert="horz" lIns="62993" tIns="31497" rIns="62993" bIns="314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779"/>
            <a:ext cx="2949678" cy="498559"/>
          </a:xfrm>
          <a:prstGeom prst="rect">
            <a:avLst/>
          </a:prstGeom>
        </p:spPr>
        <p:txBody>
          <a:bodyPr vert="horz" lIns="62993" tIns="31497" rIns="62993" bIns="3149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8" y="9440779"/>
            <a:ext cx="2950765" cy="498559"/>
          </a:xfrm>
          <a:prstGeom prst="rect">
            <a:avLst/>
          </a:prstGeom>
        </p:spPr>
        <p:txBody>
          <a:bodyPr vert="horz" lIns="62993" tIns="31497" rIns="62993" bIns="31497" rtlCol="0" anchor="b"/>
          <a:lstStyle>
            <a:lvl1pPr algn="r">
              <a:defRPr sz="800"/>
            </a:lvl1pPr>
          </a:lstStyle>
          <a:p>
            <a:fld id="{A1338DB6-4112-46FD-8CC0-92FE02EE33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15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7DAABBF-2687-4721-BCD7-098F52D31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76890CF-77AA-4191-8B44-A5EC1113BAC1}"/>
              </a:ext>
            </a:extLst>
          </p:cNvPr>
          <p:cNvSpPr/>
          <p:nvPr userDrawn="1"/>
        </p:nvSpPr>
        <p:spPr>
          <a:xfrm>
            <a:off x="335282" y="6225540"/>
            <a:ext cx="5823652" cy="3171271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9952B4-76A2-4C72-A6EC-681A0E02D67E}"/>
              </a:ext>
            </a:extLst>
          </p:cNvPr>
          <p:cNvSpPr/>
          <p:nvPr userDrawn="1"/>
        </p:nvSpPr>
        <p:spPr>
          <a:xfrm>
            <a:off x="6377477" y="9745883"/>
            <a:ext cx="6400800" cy="7203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（施設名称入力欄）の部分は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実施される施設名称を入力して出力してください。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BB31FBF-6119-47F2-8D7A-DDD311095BC9}"/>
              </a:ext>
            </a:extLst>
          </p:cNvPr>
          <p:cNvCxnSpPr/>
          <p:nvPr userDrawn="1"/>
        </p:nvCxnSpPr>
        <p:spPr>
          <a:xfrm flipH="1">
            <a:off x="12903200" y="8168640"/>
            <a:ext cx="118872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9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193337B-E0EA-448B-BE69-01A3B1E1B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801600" cy="96012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5726DD5-FD65-4866-96A7-F135A43FD40A}"/>
              </a:ext>
            </a:extLst>
          </p:cNvPr>
          <p:cNvSpPr/>
          <p:nvPr userDrawn="1"/>
        </p:nvSpPr>
        <p:spPr>
          <a:xfrm>
            <a:off x="6559200" y="1510871"/>
            <a:ext cx="6084000" cy="794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A7C53EE-CA6E-4CA1-BB5A-1FF3135F3C22}"/>
              </a:ext>
            </a:extLst>
          </p:cNvPr>
          <p:cNvSpPr/>
          <p:nvPr userDrawn="1"/>
        </p:nvSpPr>
        <p:spPr>
          <a:xfrm>
            <a:off x="158400" y="6124353"/>
            <a:ext cx="6084000" cy="333393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2DE5E51-D9A6-4574-BFF7-84021A7EEEB3}"/>
              </a:ext>
            </a:extLst>
          </p:cNvPr>
          <p:cNvSpPr/>
          <p:nvPr userDrawn="1"/>
        </p:nvSpPr>
        <p:spPr>
          <a:xfrm>
            <a:off x="248972" y="1514267"/>
            <a:ext cx="5978643" cy="3956894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57150">
            <a:solidFill>
              <a:srgbClr val="007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3E5731-3AFE-4253-B31E-C41C3EBBA16B}"/>
              </a:ext>
            </a:extLst>
          </p:cNvPr>
          <p:cNvSpPr/>
          <p:nvPr userDrawn="1"/>
        </p:nvSpPr>
        <p:spPr>
          <a:xfrm>
            <a:off x="6377477" y="9745883"/>
            <a:ext cx="6400800" cy="7203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（施設名称入力欄）の部分は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実施される施設名称を入力して出力してください。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82BFE8D-A9B7-46CB-9D96-E18CA8D2C918}"/>
              </a:ext>
            </a:extLst>
          </p:cNvPr>
          <p:cNvCxnSpPr/>
          <p:nvPr userDrawn="1"/>
        </p:nvCxnSpPr>
        <p:spPr>
          <a:xfrm flipH="1">
            <a:off x="12903200" y="6482080"/>
            <a:ext cx="118872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335A786-826C-4FF1-A566-BDCC388A1C2E}"/>
              </a:ext>
            </a:extLst>
          </p:cNvPr>
          <p:cNvCxnSpPr/>
          <p:nvPr userDrawn="1"/>
        </p:nvCxnSpPr>
        <p:spPr>
          <a:xfrm flipH="1">
            <a:off x="12903200" y="7609840"/>
            <a:ext cx="118872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8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0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FCFBBE-1110-4C9F-8A0D-CCD7F199DA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6" y="3367453"/>
            <a:ext cx="2073791" cy="3963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4FC6D80-F686-4A74-9F92-DC6DD4E9BB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15" y="3213216"/>
            <a:ext cx="2919644" cy="4171431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5A30306-6265-4A99-AC77-3BD51645FA11}"/>
              </a:ext>
            </a:extLst>
          </p:cNvPr>
          <p:cNvSpPr/>
          <p:nvPr/>
        </p:nvSpPr>
        <p:spPr>
          <a:xfrm>
            <a:off x="6377477" y="-928494"/>
            <a:ext cx="64008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CA2F0B3-5776-42DD-BC45-B6B5E552C59D}"/>
              </a:ext>
            </a:extLst>
          </p:cNvPr>
          <p:cNvSpPr/>
          <p:nvPr/>
        </p:nvSpPr>
        <p:spPr>
          <a:xfrm>
            <a:off x="0" y="-928494"/>
            <a:ext cx="64008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8A232B3-3B42-4707-8596-2E54AD8D968C}"/>
              </a:ext>
            </a:extLst>
          </p:cNvPr>
          <p:cNvSpPr txBox="1"/>
          <p:nvPr/>
        </p:nvSpPr>
        <p:spPr>
          <a:xfrm>
            <a:off x="6484723" y="427831"/>
            <a:ext cx="618630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800" spc="100" dirty="0">
                <a:solidFill>
                  <a:srgbClr val="3EA665"/>
                </a:solidFill>
                <a:effectLst>
                  <a:glow rad="2159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楽しくスマホ操作を覚えて</a:t>
            </a:r>
            <a:endParaRPr kumimoji="1" lang="en-US" altLang="ja-JP" sz="3800" spc="100" dirty="0">
              <a:solidFill>
                <a:srgbClr val="3EA665"/>
              </a:solidFill>
              <a:effectLst>
                <a:glow rad="2159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3800" spc="100" dirty="0">
                <a:solidFill>
                  <a:srgbClr val="3EA665"/>
                </a:solidFill>
                <a:effectLst>
                  <a:glow rad="2159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認知症カフェに参加しよう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78ADEA9-0FAD-4FF7-AA2C-AECA94368D12}"/>
              </a:ext>
            </a:extLst>
          </p:cNvPr>
          <p:cNvSpPr txBox="1"/>
          <p:nvPr/>
        </p:nvSpPr>
        <p:spPr>
          <a:xfrm>
            <a:off x="6559355" y="7670794"/>
            <a:ext cx="60837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スマホを使えば、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自宅からでも（施設名称入力欄）に参加できます。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51DADA3-8258-4532-B11B-EEBDF3B7BC64}"/>
              </a:ext>
            </a:extLst>
          </p:cNvPr>
          <p:cNvSpPr/>
          <p:nvPr/>
        </p:nvSpPr>
        <p:spPr>
          <a:xfrm>
            <a:off x="158400" y="267497"/>
            <a:ext cx="608400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よくある質問</a:t>
            </a:r>
            <a:r>
              <a:rPr kumimoji="1"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/Q</a:t>
            </a:r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＆</a:t>
            </a:r>
            <a:r>
              <a:rPr kumimoji="1"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</a:t>
            </a:r>
            <a:endParaRPr kumimoji="1" lang="ja-JP" altLang="en-US" sz="2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CABAF7-7AE6-4373-A88C-2CEA1D7BD4C9}"/>
              </a:ext>
            </a:extLst>
          </p:cNvPr>
          <p:cNvSpPr/>
          <p:nvPr/>
        </p:nvSpPr>
        <p:spPr>
          <a:xfrm>
            <a:off x="339595" y="1498601"/>
            <a:ext cx="5823652" cy="1122679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CC2C9E6-234D-4FEC-B831-29B1B2EA764C}"/>
              </a:ext>
            </a:extLst>
          </p:cNvPr>
          <p:cNvSpPr/>
          <p:nvPr/>
        </p:nvSpPr>
        <p:spPr>
          <a:xfrm>
            <a:off x="287485" y="949961"/>
            <a:ext cx="5875762" cy="617354"/>
          </a:xfrm>
          <a:custGeom>
            <a:avLst/>
            <a:gdLst>
              <a:gd name="connsiteX0" fmla="*/ 308678 w 5875762"/>
              <a:gd name="connsiteY0" fmla="*/ 0 h 617354"/>
              <a:gd name="connsiteX1" fmla="*/ 526946 w 5875762"/>
              <a:gd name="connsiteY1" fmla="*/ 90409 h 617354"/>
              <a:gd name="connsiteX2" fmla="*/ 555854 w 5875762"/>
              <a:gd name="connsiteY2" fmla="*/ 125445 h 617354"/>
              <a:gd name="connsiteX3" fmla="*/ 5875762 w 5875762"/>
              <a:gd name="connsiteY3" fmla="*/ 125445 h 617354"/>
              <a:gd name="connsiteX4" fmla="*/ 5875762 w 5875762"/>
              <a:gd name="connsiteY4" fmla="*/ 491907 h 617354"/>
              <a:gd name="connsiteX5" fmla="*/ 555855 w 5875762"/>
              <a:gd name="connsiteY5" fmla="*/ 491907 h 617354"/>
              <a:gd name="connsiteX6" fmla="*/ 526946 w 5875762"/>
              <a:gd name="connsiteY6" fmla="*/ 526945 h 617354"/>
              <a:gd name="connsiteX7" fmla="*/ 308678 w 5875762"/>
              <a:gd name="connsiteY7" fmla="*/ 617354 h 617354"/>
              <a:gd name="connsiteX8" fmla="*/ 0 w 5875762"/>
              <a:gd name="connsiteY8" fmla="*/ 308677 h 617354"/>
              <a:gd name="connsiteX9" fmla="*/ 308678 w 5875762"/>
              <a:gd name="connsiteY9" fmla="*/ 0 h 61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5762" h="617354">
                <a:moveTo>
                  <a:pt x="308678" y="0"/>
                </a:moveTo>
                <a:cubicBezTo>
                  <a:pt x="393917" y="0"/>
                  <a:pt x="471087" y="34550"/>
                  <a:pt x="526946" y="90409"/>
                </a:cubicBezTo>
                <a:lnTo>
                  <a:pt x="555854" y="125445"/>
                </a:lnTo>
                <a:lnTo>
                  <a:pt x="5875762" y="125445"/>
                </a:lnTo>
                <a:lnTo>
                  <a:pt x="5875762" y="491907"/>
                </a:lnTo>
                <a:lnTo>
                  <a:pt x="555855" y="491907"/>
                </a:lnTo>
                <a:lnTo>
                  <a:pt x="526946" y="526945"/>
                </a:lnTo>
                <a:cubicBezTo>
                  <a:pt x="471087" y="582804"/>
                  <a:pt x="393917" y="617354"/>
                  <a:pt x="308678" y="617354"/>
                </a:cubicBezTo>
                <a:cubicBezTo>
                  <a:pt x="138200" y="617354"/>
                  <a:pt x="0" y="479155"/>
                  <a:pt x="0" y="308677"/>
                </a:cubicBezTo>
                <a:cubicBezTo>
                  <a:pt x="0" y="138199"/>
                  <a:pt x="138200" y="0"/>
                  <a:pt x="308678" y="0"/>
                </a:cubicBezTo>
                <a:close/>
              </a:path>
            </a:pathLst>
          </a:custGeom>
          <a:solidFill>
            <a:srgbClr val="00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4F13FA0-3F46-497A-9513-E3B9A5674ADB}"/>
              </a:ext>
            </a:extLst>
          </p:cNvPr>
          <p:cNvSpPr txBox="1"/>
          <p:nvPr/>
        </p:nvSpPr>
        <p:spPr>
          <a:xfrm>
            <a:off x="337022" y="976396"/>
            <a:ext cx="524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質問</a:t>
            </a:r>
            <a:endParaRPr kumimoji="1" lang="en-US" altLang="ja-JP" sz="11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F8885D8-2E5C-4F9E-A369-70AE3BB9A203}"/>
              </a:ext>
            </a:extLst>
          </p:cNvPr>
          <p:cNvSpPr txBox="1"/>
          <p:nvPr/>
        </p:nvSpPr>
        <p:spPr>
          <a:xfrm>
            <a:off x="944905" y="1083076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機械が苦手な私にもできるかしら？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9BD1FF8-A3B8-4F36-B544-996EBC24DF0A}"/>
              </a:ext>
            </a:extLst>
          </p:cNvPr>
          <p:cNvSpPr txBox="1"/>
          <p:nvPr/>
        </p:nvSpPr>
        <p:spPr>
          <a:xfrm>
            <a:off x="456533" y="1599640"/>
            <a:ext cx="4981910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誰しもが、最初は初めてです。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操作方法についても繰り返し行うことで覚えるので、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不安にならずにまずは体験してみましょう。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3A40FD6-FBE5-4FD8-9E20-6600C3F12C76}"/>
              </a:ext>
            </a:extLst>
          </p:cNvPr>
          <p:cNvSpPr/>
          <p:nvPr/>
        </p:nvSpPr>
        <p:spPr>
          <a:xfrm>
            <a:off x="339595" y="3232151"/>
            <a:ext cx="5823652" cy="1122679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92305E6E-16AF-4C90-B6C0-188AC3E176B1}"/>
              </a:ext>
            </a:extLst>
          </p:cNvPr>
          <p:cNvSpPr/>
          <p:nvPr/>
        </p:nvSpPr>
        <p:spPr>
          <a:xfrm>
            <a:off x="287485" y="2683511"/>
            <a:ext cx="5875762" cy="617354"/>
          </a:xfrm>
          <a:custGeom>
            <a:avLst/>
            <a:gdLst>
              <a:gd name="connsiteX0" fmla="*/ 308678 w 5875762"/>
              <a:gd name="connsiteY0" fmla="*/ 0 h 617354"/>
              <a:gd name="connsiteX1" fmla="*/ 526946 w 5875762"/>
              <a:gd name="connsiteY1" fmla="*/ 90409 h 617354"/>
              <a:gd name="connsiteX2" fmla="*/ 555854 w 5875762"/>
              <a:gd name="connsiteY2" fmla="*/ 125445 h 617354"/>
              <a:gd name="connsiteX3" fmla="*/ 5875762 w 5875762"/>
              <a:gd name="connsiteY3" fmla="*/ 125445 h 617354"/>
              <a:gd name="connsiteX4" fmla="*/ 5875762 w 5875762"/>
              <a:gd name="connsiteY4" fmla="*/ 491907 h 617354"/>
              <a:gd name="connsiteX5" fmla="*/ 555855 w 5875762"/>
              <a:gd name="connsiteY5" fmla="*/ 491907 h 617354"/>
              <a:gd name="connsiteX6" fmla="*/ 526946 w 5875762"/>
              <a:gd name="connsiteY6" fmla="*/ 526945 h 617354"/>
              <a:gd name="connsiteX7" fmla="*/ 308678 w 5875762"/>
              <a:gd name="connsiteY7" fmla="*/ 617354 h 617354"/>
              <a:gd name="connsiteX8" fmla="*/ 0 w 5875762"/>
              <a:gd name="connsiteY8" fmla="*/ 308677 h 617354"/>
              <a:gd name="connsiteX9" fmla="*/ 308678 w 5875762"/>
              <a:gd name="connsiteY9" fmla="*/ 0 h 61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5762" h="617354">
                <a:moveTo>
                  <a:pt x="308678" y="0"/>
                </a:moveTo>
                <a:cubicBezTo>
                  <a:pt x="393917" y="0"/>
                  <a:pt x="471087" y="34550"/>
                  <a:pt x="526946" y="90409"/>
                </a:cubicBezTo>
                <a:lnTo>
                  <a:pt x="555854" y="125445"/>
                </a:lnTo>
                <a:lnTo>
                  <a:pt x="5875762" y="125445"/>
                </a:lnTo>
                <a:lnTo>
                  <a:pt x="5875762" y="491907"/>
                </a:lnTo>
                <a:lnTo>
                  <a:pt x="555855" y="491907"/>
                </a:lnTo>
                <a:lnTo>
                  <a:pt x="526946" y="526945"/>
                </a:lnTo>
                <a:cubicBezTo>
                  <a:pt x="471087" y="582804"/>
                  <a:pt x="393917" y="617354"/>
                  <a:pt x="308678" y="617354"/>
                </a:cubicBezTo>
                <a:cubicBezTo>
                  <a:pt x="138200" y="617354"/>
                  <a:pt x="0" y="479155"/>
                  <a:pt x="0" y="308677"/>
                </a:cubicBezTo>
                <a:cubicBezTo>
                  <a:pt x="0" y="138199"/>
                  <a:pt x="138200" y="0"/>
                  <a:pt x="308678" y="0"/>
                </a:cubicBezTo>
                <a:close/>
              </a:path>
            </a:pathLst>
          </a:custGeom>
          <a:solidFill>
            <a:srgbClr val="00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7292A62-3D4D-4426-900A-7296D1AF5F6C}"/>
              </a:ext>
            </a:extLst>
          </p:cNvPr>
          <p:cNvSpPr txBox="1"/>
          <p:nvPr/>
        </p:nvSpPr>
        <p:spPr>
          <a:xfrm>
            <a:off x="337022" y="2709946"/>
            <a:ext cx="524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質問</a:t>
            </a:r>
            <a:endParaRPr kumimoji="1" lang="en-US" altLang="ja-JP" sz="11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06A5766-16DF-458E-8FB5-34EDAB566CB3}"/>
              </a:ext>
            </a:extLst>
          </p:cNvPr>
          <p:cNvSpPr txBox="1"/>
          <p:nvPr/>
        </p:nvSpPr>
        <p:spPr>
          <a:xfrm>
            <a:off x="944905" y="2816626"/>
            <a:ext cx="519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設定とか難し</a:t>
            </a:r>
            <a:r>
              <a:rPr kumimoji="1" lang="ja-JP" altLang="en-US" sz="1600" spc="-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いことをやらなければいけないのでし</a:t>
            </a:r>
            <a:r>
              <a:rPr kumimoji="1" lang="ja-JP" altLang="en-US" sz="1600" spc="-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ょ？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A90C9EA-8E33-4A06-83FF-F13F1978518E}"/>
              </a:ext>
            </a:extLst>
          </p:cNvPr>
          <p:cNvSpPr txBox="1"/>
          <p:nvPr/>
        </p:nvSpPr>
        <p:spPr>
          <a:xfrm>
            <a:off x="456532" y="3333190"/>
            <a:ext cx="5606189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初めてのスマホは、一度しかない設定も多いため、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家族やお友達など身近な人の協力を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得られる環境でやってもらいましょう。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36F05C9-1F35-4570-8B10-D3C92DDA99DE}"/>
              </a:ext>
            </a:extLst>
          </p:cNvPr>
          <p:cNvSpPr/>
          <p:nvPr/>
        </p:nvSpPr>
        <p:spPr>
          <a:xfrm>
            <a:off x="339595" y="4965701"/>
            <a:ext cx="5823652" cy="1122679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1A27609E-B207-4995-85E9-12AB05B9DA06}"/>
              </a:ext>
            </a:extLst>
          </p:cNvPr>
          <p:cNvSpPr/>
          <p:nvPr/>
        </p:nvSpPr>
        <p:spPr>
          <a:xfrm>
            <a:off x="287485" y="4417061"/>
            <a:ext cx="5875762" cy="617354"/>
          </a:xfrm>
          <a:custGeom>
            <a:avLst/>
            <a:gdLst>
              <a:gd name="connsiteX0" fmla="*/ 308678 w 5875762"/>
              <a:gd name="connsiteY0" fmla="*/ 0 h 617354"/>
              <a:gd name="connsiteX1" fmla="*/ 526946 w 5875762"/>
              <a:gd name="connsiteY1" fmla="*/ 90409 h 617354"/>
              <a:gd name="connsiteX2" fmla="*/ 555854 w 5875762"/>
              <a:gd name="connsiteY2" fmla="*/ 125445 h 617354"/>
              <a:gd name="connsiteX3" fmla="*/ 5875762 w 5875762"/>
              <a:gd name="connsiteY3" fmla="*/ 125445 h 617354"/>
              <a:gd name="connsiteX4" fmla="*/ 5875762 w 5875762"/>
              <a:gd name="connsiteY4" fmla="*/ 491907 h 617354"/>
              <a:gd name="connsiteX5" fmla="*/ 555855 w 5875762"/>
              <a:gd name="connsiteY5" fmla="*/ 491907 h 617354"/>
              <a:gd name="connsiteX6" fmla="*/ 526946 w 5875762"/>
              <a:gd name="connsiteY6" fmla="*/ 526945 h 617354"/>
              <a:gd name="connsiteX7" fmla="*/ 308678 w 5875762"/>
              <a:gd name="connsiteY7" fmla="*/ 617354 h 617354"/>
              <a:gd name="connsiteX8" fmla="*/ 0 w 5875762"/>
              <a:gd name="connsiteY8" fmla="*/ 308677 h 617354"/>
              <a:gd name="connsiteX9" fmla="*/ 308678 w 5875762"/>
              <a:gd name="connsiteY9" fmla="*/ 0 h 61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5762" h="617354">
                <a:moveTo>
                  <a:pt x="308678" y="0"/>
                </a:moveTo>
                <a:cubicBezTo>
                  <a:pt x="393917" y="0"/>
                  <a:pt x="471087" y="34550"/>
                  <a:pt x="526946" y="90409"/>
                </a:cubicBezTo>
                <a:lnTo>
                  <a:pt x="555854" y="125445"/>
                </a:lnTo>
                <a:lnTo>
                  <a:pt x="5875762" y="125445"/>
                </a:lnTo>
                <a:lnTo>
                  <a:pt x="5875762" y="491907"/>
                </a:lnTo>
                <a:lnTo>
                  <a:pt x="555855" y="491907"/>
                </a:lnTo>
                <a:lnTo>
                  <a:pt x="526946" y="526945"/>
                </a:lnTo>
                <a:cubicBezTo>
                  <a:pt x="471087" y="582804"/>
                  <a:pt x="393917" y="617354"/>
                  <a:pt x="308678" y="617354"/>
                </a:cubicBezTo>
                <a:cubicBezTo>
                  <a:pt x="138200" y="617354"/>
                  <a:pt x="0" y="479155"/>
                  <a:pt x="0" y="308677"/>
                </a:cubicBezTo>
                <a:cubicBezTo>
                  <a:pt x="0" y="138199"/>
                  <a:pt x="138200" y="0"/>
                  <a:pt x="308678" y="0"/>
                </a:cubicBezTo>
                <a:close/>
              </a:path>
            </a:pathLst>
          </a:custGeom>
          <a:solidFill>
            <a:srgbClr val="007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8F22868-DBD0-4701-8556-2F35C92B168C}"/>
              </a:ext>
            </a:extLst>
          </p:cNvPr>
          <p:cNvSpPr txBox="1"/>
          <p:nvPr/>
        </p:nvSpPr>
        <p:spPr>
          <a:xfrm>
            <a:off x="337022" y="4443496"/>
            <a:ext cx="524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質問</a:t>
            </a:r>
            <a:endParaRPr kumimoji="1" lang="en-US" altLang="ja-JP" sz="11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64F59B8-A431-44DD-BA70-FDD821ACEF77}"/>
              </a:ext>
            </a:extLst>
          </p:cNvPr>
          <p:cNvSpPr txBox="1"/>
          <p:nvPr/>
        </p:nvSpPr>
        <p:spPr>
          <a:xfrm>
            <a:off x="944905" y="4550176"/>
            <a:ext cx="4903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スマホを使うと詐欺にあったりするんじゃないの？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EEA85EE-FDE1-4F15-93B5-EF59323A1665}"/>
              </a:ext>
            </a:extLst>
          </p:cNvPr>
          <p:cNvSpPr txBox="1"/>
          <p:nvPr/>
        </p:nvSpPr>
        <p:spPr>
          <a:xfrm>
            <a:off x="456532" y="5066740"/>
            <a:ext cx="5606189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知らない人からの電話はとらない事。うまい話しやお金を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請求されたり急がせるメール・電話は信じないで身近な人や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警察などに相談をしましょう。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6C6D482A-B5BC-42E2-A44C-CF08083E7301}"/>
              </a:ext>
            </a:extLst>
          </p:cNvPr>
          <p:cNvSpPr/>
          <p:nvPr/>
        </p:nvSpPr>
        <p:spPr>
          <a:xfrm>
            <a:off x="1262152" y="7291535"/>
            <a:ext cx="3876496" cy="1118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問合せ先</a:t>
            </a:r>
            <a:r>
              <a:rPr kumimoji="1" lang="ja-JP" altLang="en-US" b="1" dirty="0" smtClean="0"/>
              <a:t>などの入力欄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（フリースペース）</a:t>
            </a:r>
            <a:endParaRPr kumimoji="1" lang="en-US" altLang="ja-JP" b="1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57" y="8874236"/>
            <a:ext cx="1423416" cy="39928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B77EA34-FA18-49EB-A309-A17460682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2716">
            <a:off x="6451294" y="2120551"/>
            <a:ext cx="1887247" cy="1905678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7F8B726-DDA1-4D6C-BA68-462694996A9B}"/>
              </a:ext>
            </a:extLst>
          </p:cNvPr>
          <p:cNvSpPr txBox="1"/>
          <p:nvPr/>
        </p:nvSpPr>
        <p:spPr>
          <a:xfrm rot="20730117">
            <a:off x="6607316" y="2541208"/>
            <a:ext cx="1531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スマホを覚えて</a:t>
            </a:r>
            <a:endParaRPr kumimoji="1" lang="en-US" altLang="ja-JP" sz="16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家族や孫たちと</a:t>
            </a:r>
            <a:endParaRPr kumimoji="1" lang="en-US" altLang="ja-JP" sz="16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テレビ電話</a:t>
            </a:r>
            <a:endParaRPr kumimoji="1" lang="en-US" altLang="ja-JP" sz="16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できたらいいな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95C4BFF7-9972-463B-9CAB-CDEEBA235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7459" flipH="1">
            <a:off x="10922350" y="2659700"/>
            <a:ext cx="1827309" cy="1780848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5CAD2EA-1F4F-428D-9BE4-45745FAE38D5}"/>
              </a:ext>
            </a:extLst>
          </p:cNvPr>
          <p:cNvSpPr txBox="1"/>
          <p:nvPr/>
        </p:nvSpPr>
        <p:spPr>
          <a:xfrm rot="1194524">
            <a:off x="11177446" y="3148385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オンラインで</a:t>
            </a:r>
            <a:endParaRPr kumimoji="1" lang="en-US" altLang="ja-JP" sz="16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家族や孫とも</a:t>
            </a:r>
            <a:endParaRPr kumimoji="1" lang="en-US" altLang="ja-JP" sz="16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600" b="1" spc="-100" dirty="0">
                <a:effectLst>
                  <a:glow rad="177800">
                    <a:schemeClr val="bg1"/>
                  </a:glow>
                </a:effectLst>
                <a:latin typeface="+mn-ea"/>
              </a:rPr>
              <a:t>つながれます</a:t>
            </a:r>
            <a:endParaRPr kumimoji="1" lang="en-US" altLang="ja-JP" sz="1600" b="1" spc="-100" dirty="0">
              <a:effectLst>
                <a:glow rad="177800">
                  <a:schemeClr val="bg1"/>
                </a:glow>
              </a:effectLst>
              <a:latin typeface="+mn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41C35B4-0F55-47E5-9ABA-C4252138013B}"/>
              </a:ext>
            </a:extLst>
          </p:cNvPr>
          <p:cNvSpPr txBox="1"/>
          <p:nvPr/>
        </p:nvSpPr>
        <p:spPr>
          <a:xfrm>
            <a:off x="337022" y="1128796"/>
            <a:ext cx="52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endParaRPr kumimoji="1" lang="en-US" altLang="ja-JP" sz="2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D5D0DD5-C8C5-4D35-8E45-B658D68D7546}"/>
              </a:ext>
            </a:extLst>
          </p:cNvPr>
          <p:cNvSpPr txBox="1"/>
          <p:nvPr/>
        </p:nvSpPr>
        <p:spPr>
          <a:xfrm>
            <a:off x="337022" y="2862346"/>
            <a:ext cx="52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endParaRPr kumimoji="1" lang="en-US" altLang="ja-JP" sz="2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767F141-CBE7-4C0A-9016-011394C55065}"/>
              </a:ext>
            </a:extLst>
          </p:cNvPr>
          <p:cNvSpPr txBox="1"/>
          <p:nvPr/>
        </p:nvSpPr>
        <p:spPr>
          <a:xfrm>
            <a:off x="337022" y="4595896"/>
            <a:ext cx="52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</a:t>
            </a:r>
            <a:endParaRPr kumimoji="1" lang="en-US" altLang="ja-JP" sz="2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C6D482A-B5BC-42E2-A44C-CF08083E7301}"/>
              </a:ext>
            </a:extLst>
          </p:cNvPr>
          <p:cNvSpPr/>
          <p:nvPr/>
        </p:nvSpPr>
        <p:spPr>
          <a:xfrm>
            <a:off x="8248964" y="8029826"/>
            <a:ext cx="2124078" cy="380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施設名称入力欄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F6E4E2EE-FB98-4578-A952-934D7E68EE62}"/>
              </a:ext>
            </a:extLst>
          </p:cNvPr>
          <p:cNvGrpSpPr/>
          <p:nvPr/>
        </p:nvGrpSpPr>
        <p:grpSpPr>
          <a:xfrm>
            <a:off x="6097152" y="7854897"/>
            <a:ext cx="2154634" cy="1403404"/>
            <a:chOff x="11477435" y="7150607"/>
            <a:chExt cx="2457217" cy="1600489"/>
          </a:xfrm>
        </p:grpSpPr>
        <p:pic>
          <p:nvPicPr>
            <p:cNvPr id="88" name="Picture 18" descr="座りながらスマホを使う人のイラスト（おじいさん） | かわいいフリー ...">
              <a:extLst>
                <a:ext uri="{FF2B5EF4-FFF2-40B4-BE49-F238E27FC236}">
                  <a16:creationId xmlns:a16="http://schemas.microsoft.com/office/drawing/2014/main" id="{2C6D47AB-D6A3-4467-8ABB-6037EA76C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77435" y="7279775"/>
              <a:ext cx="1513439" cy="147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0" descr="スマートフォンを使うおばあさんのイラスト | かわいいフリー素材集 ...">
              <a:extLst>
                <a:ext uri="{FF2B5EF4-FFF2-40B4-BE49-F238E27FC236}">
                  <a16:creationId xmlns:a16="http://schemas.microsoft.com/office/drawing/2014/main" id="{576D4C57-580C-413A-B231-F444DDF35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607737" y="7150607"/>
              <a:ext cx="1326915" cy="160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1" name="図 1050">
            <a:extLst>
              <a:ext uri="{FF2B5EF4-FFF2-40B4-BE49-F238E27FC236}">
                <a16:creationId xmlns:a16="http://schemas.microsoft.com/office/drawing/2014/main" id="{0AC96E1D-102F-43C8-9FB7-926400851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1"/>
          <a:stretch/>
        </p:blipFill>
        <p:spPr>
          <a:xfrm rot="5400000">
            <a:off x="4791623" y="4070376"/>
            <a:ext cx="1938346" cy="873607"/>
          </a:xfrm>
          <a:prstGeom prst="rect">
            <a:avLst/>
          </a:prstGeom>
        </p:spPr>
      </p:pic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575EB185-8562-44C2-A0CC-97F54FC6DEB6}"/>
              </a:ext>
            </a:extLst>
          </p:cNvPr>
          <p:cNvSpPr txBox="1"/>
          <p:nvPr/>
        </p:nvSpPr>
        <p:spPr>
          <a:xfrm>
            <a:off x="5443235" y="3693791"/>
            <a:ext cx="692497" cy="17306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スマホ操作を覚えて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オンライン認知症カフェに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参加できたわ</a:t>
            </a:r>
          </a:p>
        </p:txBody>
      </p:sp>
      <p:pic>
        <p:nvPicPr>
          <p:cNvPr id="2058" name="Picture 10" descr="人気のあるお店のイラスト">
            <a:extLst>
              <a:ext uri="{FF2B5EF4-FFF2-40B4-BE49-F238E27FC236}">
                <a16:creationId xmlns:a16="http://schemas.microsoft.com/office/drawing/2014/main" id="{18DC8A2B-2C95-449C-9B3B-265B02A71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79399" y="3495040"/>
            <a:ext cx="1261774" cy="17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CB1785-69AE-46DE-9340-489C352FA04B}"/>
              </a:ext>
            </a:extLst>
          </p:cNvPr>
          <p:cNvSpPr/>
          <p:nvPr/>
        </p:nvSpPr>
        <p:spPr>
          <a:xfrm>
            <a:off x="348615" y="1604010"/>
            <a:ext cx="723900" cy="160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1336543" y="3935145"/>
            <a:ext cx="1916841" cy="1501388"/>
            <a:chOff x="-5698372" y="151097"/>
            <a:chExt cx="6254419" cy="4898846"/>
          </a:xfrm>
        </p:grpSpPr>
        <p:pic>
          <p:nvPicPr>
            <p:cNvPr id="70" name="Picture 4" descr="スマートフォン教室のイラスト">
              <a:extLst>
                <a:ext uri="{FF2B5EF4-FFF2-40B4-BE49-F238E27FC236}">
                  <a16:creationId xmlns:a16="http://schemas.microsoft.com/office/drawing/2014/main" id="{23781FD2-07F3-4554-8567-3DBC516E01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5" r="40206" b="19760"/>
            <a:stretch/>
          </p:blipFill>
          <p:spPr bwMode="auto">
            <a:xfrm>
              <a:off x="-5593079" y="219617"/>
              <a:ext cx="3644417" cy="483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スマートフォン教室のイラスト">
              <a:extLst>
                <a:ext uri="{FF2B5EF4-FFF2-40B4-BE49-F238E27FC236}">
                  <a16:creationId xmlns:a16="http://schemas.microsoft.com/office/drawing/2014/main" id="{23781FD2-07F3-4554-8567-3DBC516E01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" t="66350" r="-243" b="21290"/>
            <a:stretch/>
          </p:blipFill>
          <p:spPr bwMode="auto">
            <a:xfrm>
              <a:off x="-5698372" y="4222337"/>
              <a:ext cx="6254419" cy="74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03029" y="151097"/>
              <a:ext cx="2956889" cy="4209096"/>
            </a:xfrm>
            <a:prstGeom prst="rect">
              <a:avLst/>
            </a:prstGeom>
          </p:spPr>
        </p:pic>
      </p:grpSp>
      <p:pic>
        <p:nvPicPr>
          <p:cNvPr id="1047" name="図 1046">
            <a:extLst>
              <a:ext uri="{FF2B5EF4-FFF2-40B4-BE49-F238E27FC236}">
                <a16:creationId xmlns:a16="http://schemas.microsoft.com/office/drawing/2014/main" id="{039049E0-A02D-4409-B0A8-0771B3FD46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81"/>
          <a:stretch/>
        </p:blipFill>
        <p:spPr>
          <a:xfrm>
            <a:off x="1010920" y="3487609"/>
            <a:ext cx="1905995" cy="733071"/>
          </a:xfrm>
          <a:prstGeom prst="rect">
            <a:avLst/>
          </a:prstGeom>
        </p:spPr>
      </p:pic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04308865-49DF-4AFC-AB1E-6BF4B3FC513C}"/>
              </a:ext>
            </a:extLst>
          </p:cNvPr>
          <p:cNvSpPr txBox="1"/>
          <p:nvPr/>
        </p:nvSpPr>
        <p:spPr>
          <a:xfrm>
            <a:off x="1178850" y="3540319"/>
            <a:ext cx="1542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スマホって触ってみたら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意外と怖くないわね</a:t>
            </a:r>
            <a:endParaRPr kumimoji="1" lang="ja-JP" altLang="en-US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3DBFEBE-1F04-44BE-8524-DA50BF85F38C}"/>
              </a:ext>
            </a:extLst>
          </p:cNvPr>
          <p:cNvGrpSpPr/>
          <p:nvPr/>
        </p:nvGrpSpPr>
        <p:grpSpPr>
          <a:xfrm>
            <a:off x="4676007" y="1873250"/>
            <a:ext cx="1521911" cy="1672139"/>
            <a:chOff x="1605115" y="3728621"/>
            <a:chExt cx="1625766" cy="1786245"/>
          </a:xfrm>
        </p:grpSpPr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id="{D99C56B6-E88E-4A8B-BFCE-EBC5B9080DD5}"/>
                </a:ext>
              </a:extLst>
            </p:cNvPr>
            <p:cNvGrpSpPr/>
            <p:nvPr/>
          </p:nvGrpSpPr>
          <p:grpSpPr>
            <a:xfrm>
              <a:off x="1605115" y="3728621"/>
              <a:ext cx="1625766" cy="1786245"/>
              <a:chOff x="1478265" y="234103"/>
              <a:chExt cx="5089134" cy="5591481"/>
            </a:xfrm>
          </p:grpSpPr>
          <p:pic>
            <p:nvPicPr>
              <p:cNvPr id="193" name="Picture 8" descr="お店の建物のイラスト">
                <a:extLst>
                  <a:ext uri="{FF2B5EF4-FFF2-40B4-BE49-F238E27FC236}">
                    <a16:creationId xmlns:a16="http://schemas.microsoft.com/office/drawing/2014/main" id="{E9EB6B0C-2DC7-4FFC-97BE-4672B23C4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984"/>
              <a:stretch/>
            </p:blipFill>
            <p:spPr bwMode="auto">
              <a:xfrm>
                <a:off x="1478265" y="234103"/>
                <a:ext cx="5089134" cy="559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5BBE2A31-3506-4DEE-BDFE-41121BA8C899}"/>
                  </a:ext>
                </a:extLst>
              </p:cNvPr>
              <p:cNvSpPr/>
              <p:nvPr/>
            </p:nvSpPr>
            <p:spPr>
              <a:xfrm>
                <a:off x="2145536" y="945530"/>
                <a:ext cx="4291641" cy="1189609"/>
              </a:xfrm>
              <a:prstGeom prst="rect">
                <a:avLst/>
              </a:prstGeom>
              <a:solidFill>
                <a:srgbClr val="CCB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24" name="テキスト ボックス 1023">
              <a:extLst>
                <a:ext uri="{FF2B5EF4-FFF2-40B4-BE49-F238E27FC236}">
                  <a16:creationId xmlns:a16="http://schemas.microsoft.com/office/drawing/2014/main" id="{5C7CAA93-9661-4566-A643-747A7FCB2A69}"/>
                </a:ext>
              </a:extLst>
            </p:cNvPr>
            <p:cNvSpPr txBox="1"/>
            <p:nvPr/>
          </p:nvSpPr>
          <p:spPr>
            <a:xfrm>
              <a:off x="2051946" y="4035141"/>
              <a:ext cx="11079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認知症カフェ</a:t>
              </a:r>
            </a:p>
          </p:txBody>
        </p:sp>
      </p:grpSp>
      <p:pic>
        <p:nvPicPr>
          <p:cNvPr id="1038" name="図 1037">
            <a:extLst>
              <a:ext uri="{FF2B5EF4-FFF2-40B4-BE49-F238E27FC236}">
                <a16:creationId xmlns:a16="http://schemas.microsoft.com/office/drawing/2014/main" id="{9ECDCBC8-CFD4-4F41-9E57-49449DFEBF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53822" y="1535724"/>
            <a:ext cx="2092399" cy="1133854"/>
          </a:xfrm>
          <a:prstGeom prst="rect">
            <a:avLst/>
          </a:prstGeom>
        </p:spPr>
      </p:pic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E06C28D5-E0F3-4B5C-9743-F357F7A8C15E}"/>
              </a:ext>
            </a:extLst>
          </p:cNvPr>
          <p:cNvSpPr txBox="1"/>
          <p:nvPr/>
        </p:nvSpPr>
        <p:spPr>
          <a:xfrm>
            <a:off x="3269810" y="1521521"/>
            <a:ext cx="2010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この認知症カフェはスマホを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使って自宅から参加できるのね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スマホ教室にいってやり方を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聞いてみようかしら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0D3FB43-EC6D-4DC3-ACA2-B95B14F37CC3}"/>
              </a:ext>
            </a:extLst>
          </p:cNvPr>
          <p:cNvSpPr/>
          <p:nvPr/>
        </p:nvSpPr>
        <p:spPr>
          <a:xfrm>
            <a:off x="6400800" y="-928494"/>
            <a:ext cx="64008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600144B-5C30-4ECA-93F5-0BE4001756A0}"/>
              </a:ext>
            </a:extLst>
          </p:cNvPr>
          <p:cNvSpPr/>
          <p:nvPr/>
        </p:nvSpPr>
        <p:spPr>
          <a:xfrm>
            <a:off x="0" y="-928494"/>
            <a:ext cx="6400800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122D68D-2154-445D-B9CC-454717AEA811}"/>
              </a:ext>
            </a:extLst>
          </p:cNvPr>
          <p:cNvSpPr/>
          <p:nvPr/>
        </p:nvSpPr>
        <p:spPr>
          <a:xfrm>
            <a:off x="158400" y="267497"/>
            <a:ext cx="1248480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いつもの認知症カフェにオンラインで参加しよう。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CAA3CC5-12A0-4686-97F5-BA0BA0F61197}"/>
              </a:ext>
            </a:extLst>
          </p:cNvPr>
          <p:cNvSpPr/>
          <p:nvPr/>
        </p:nvSpPr>
        <p:spPr>
          <a:xfrm>
            <a:off x="239318" y="953424"/>
            <a:ext cx="6003082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spc="100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スマホを使って参加してみよう！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2DC07E32-C179-47DB-BF6F-0F7E77727D63}"/>
              </a:ext>
            </a:extLst>
          </p:cNvPr>
          <p:cNvSpPr/>
          <p:nvPr/>
        </p:nvSpPr>
        <p:spPr>
          <a:xfrm>
            <a:off x="6547929" y="965640"/>
            <a:ext cx="6003082" cy="445424"/>
          </a:xfrm>
          <a:prstGeom prst="roundRect">
            <a:avLst>
              <a:gd name="adj" fmla="val 50000"/>
            </a:avLst>
          </a:prstGeom>
          <a:solidFill>
            <a:srgbClr val="F1F8EC"/>
          </a:solidFill>
          <a:ln w="28575">
            <a:solidFill>
              <a:srgbClr val="5AB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spc="100" dirty="0">
                <a:solidFill>
                  <a:srgbClr val="3EA66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スマホを覚えると何ができるの？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017EC4D-9403-4A2F-AFA7-F0694CFB5A07}"/>
              </a:ext>
            </a:extLst>
          </p:cNvPr>
          <p:cNvSpPr/>
          <p:nvPr/>
        </p:nvSpPr>
        <p:spPr>
          <a:xfrm>
            <a:off x="140744" y="5649652"/>
            <a:ext cx="608400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オンライン認知症カフェ体験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27D8756-0568-4A6C-94DB-91B42FF27F0D}"/>
              </a:ext>
            </a:extLst>
          </p:cNvPr>
          <p:cNvSpPr txBox="1"/>
          <p:nvPr/>
        </p:nvSpPr>
        <p:spPr>
          <a:xfrm>
            <a:off x="253185" y="6239498"/>
            <a:ext cx="5902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スマホでかんたんに参加できる</a:t>
            </a:r>
            <a:endParaRPr lang="en-US" altLang="ja-JP" sz="2400" b="1" dirty="0">
              <a:solidFill>
                <a:srgbClr val="15983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オンライン認知症カフェを開催しています。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392D280-495B-4704-8B4C-EEC598E2353E}"/>
              </a:ext>
            </a:extLst>
          </p:cNvPr>
          <p:cNvSpPr txBox="1"/>
          <p:nvPr/>
        </p:nvSpPr>
        <p:spPr>
          <a:xfrm>
            <a:off x="2247373" y="7575410"/>
            <a:ext cx="3433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・なかなか会えていない友達とも</a:t>
            </a:r>
          </a:p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画面越しでお話が出来て楽しかった。</a:t>
            </a:r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810461B8-9D77-4F38-990C-17E57955702C}"/>
              </a:ext>
            </a:extLst>
          </p:cNvPr>
          <p:cNvSpPr/>
          <p:nvPr/>
        </p:nvSpPr>
        <p:spPr>
          <a:xfrm>
            <a:off x="2295940" y="7191677"/>
            <a:ext cx="3774784" cy="31116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参加者の声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A7E76CDB-5BA7-4E20-8641-87FF761CFFA3}"/>
              </a:ext>
            </a:extLst>
          </p:cNvPr>
          <p:cNvSpPr txBox="1"/>
          <p:nvPr/>
        </p:nvSpPr>
        <p:spPr>
          <a:xfrm>
            <a:off x="2247373" y="8278842"/>
            <a:ext cx="34211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・最初は難しいと思ったけど、</a:t>
            </a:r>
          </a:p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接続さえしてしまえば簡単にできた。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AE4F6534-153C-4BCA-92E1-A1D52C0B3A67}"/>
              </a:ext>
            </a:extLst>
          </p:cNvPr>
          <p:cNvSpPr txBox="1"/>
          <p:nvPr/>
        </p:nvSpPr>
        <p:spPr>
          <a:xfrm>
            <a:off x="2247373" y="8982274"/>
            <a:ext cx="32431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・自宅からでも参加できて楽だった。</a:t>
            </a:r>
          </a:p>
        </p:txBody>
      </p:sp>
      <p:pic>
        <p:nvPicPr>
          <p:cNvPr id="162" name="Picture 6" descr="ビデオ通話のイラスト（お年寄り女性）">
            <a:extLst>
              <a:ext uri="{FF2B5EF4-FFF2-40B4-BE49-F238E27FC236}">
                <a16:creationId xmlns:a16="http://schemas.microsoft.com/office/drawing/2014/main" id="{818D5C77-0514-4838-82D8-875733A7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10" y="7671644"/>
            <a:ext cx="1833063" cy="18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60EA0BBD-1FCA-419E-ABCE-B8A7C8E055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2716">
            <a:off x="25418" y="6979844"/>
            <a:ext cx="1327351" cy="1340314"/>
          </a:xfrm>
          <a:prstGeom prst="rect">
            <a:avLst/>
          </a:prstGeom>
        </p:spPr>
      </p:pic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D72643C6-DDE2-43F4-8EC7-4EAA0FD1D06E}"/>
              </a:ext>
            </a:extLst>
          </p:cNvPr>
          <p:cNvSpPr txBox="1"/>
          <p:nvPr/>
        </p:nvSpPr>
        <p:spPr>
          <a:xfrm rot="20730117">
            <a:off x="34323" y="7273272"/>
            <a:ext cx="126188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0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できるか不安</a:t>
            </a:r>
            <a:endParaRPr kumimoji="1" lang="en-US" altLang="ja-JP" sz="130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だったけど</a:t>
            </a:r>
            <a:endParaRPr kumimoji="1" lang="en-US" altLang="ja-JP" sz="130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始めたら楽しい</a:t>
            </a:r>
            <a:endParaRPr kumimoji="1" lang="en-US" altLang="ja-JP" sz="130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A786C6DB-8446-48E7-B7D1-F9A06BDFF4A9}"/>
              </a:ext>
            </a:extLst>
          </p:cNvPr>
          <p:cNvSpPr/>
          <p:nvPr/>
        </p:nvSpPr>
        <p:spPr>
          <a:xfrm>
            <a:off x="6559200" y="5649652"/>
            <a:ext cx="6084000" cy="560829"/>
          </a:xfrm>
          <a:prstGeom prst="rect">
            <a:avLst/>
          </a:prstGeom>
          <a:solidFill>
            <a:srgbClr val="5AB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やさしいスマホ教室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006BC0A-63B2-41A3-9839-973604C74D64}"/>
              </a:ext>
            </a:extLst>
          </p:cNvPr>
          <p:cNvSpPr txBox="1"/>
          <p:nvPr/>
        </p:nvSpPr>
        <p:spPr>
          <a:xfrm>
            <a:off x="8219545" y="7569116"/>
            <a:ext cx="371447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・通っている（施設名称入力欄）でやるので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200"/>
              </a:spcBef>
            </a:pP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いつもの仲間と安心して参加できた。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0B2FD0B-C633-4EC5-BA90-B19B618A7035}"/>
              </a:ext>
            </a:extLst>
          </p:cNvPr>
          <p:cNvSpPr txBox="1"/>
          <p:nvPr/>
        </p:nvSpPr>
        <p:spPr>
          <a:xfrm>
            <a:off x="6529979" y="6239498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（施設名称入力欄）でスマホの</a:t>
            </a:r>
          </a:p>
          <a:p>
            <a:pPr algn="ctr"/>
            <a:r>
              <a:rPr lang="ja-JP" altLang="en-US" sz="2400" b="1" dirty="0">
                <a:solidFill>
                  <a:srgbClr val="15983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お悩みを相談できる教室を実施しています。</a:t>
            </a:r>
          </a:p>
        </p:txBody>
      </p:sp>
      <p:sp>
        <p:nvSpPr>
          <p:cNvPr id="89" name="四角形: 角を丸くする 88">
            <a:extLst>
              <a:ext uri="{FF2B5EF4-FFF2-40B4-BE49-F238E27FC236}">
                <a16:creationId xmlns:a16="http://schemas.microsoft.com/office/drawing/2014/main" id="{54C2DB8B-528C-4A9E-9F6D-95FA81072352}"/>
              </a:ext>
            </a:extLst>
          </p:cNvPr>
          <p:cNvSpPr/>
          <p:nvPr/>
        </p:nvSpPr>
        <p:spPr>
          <a:xfrm>
            <a:off x="8130540" y="7191677"/>
            <a:ext cx="4257413" cy="311167"/>
          </a:xfrm>
          <a:prstGeom prst="roundRect">
            <a:avLst>
              <a:gd name="adj" fmla="val 0"/>
            </a:avLst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kumimoji="1" lang="ja-JP" altLang="en-US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参加者の声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F218C1CB-2911-47EA-8BBD-135C58AA6C0C}"/>
              </a:ext>
            </a:extLst>
          </p:cNvPr>
          <p:cNvSpPr txBox="1"/>
          <p:nvPr/>
        </p:nvSpPr>
        <p:spPr>
          <a:xfrm>
            <a:off x="8219545" y="8201967"/>
            <a:ext cx="3656770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・操作方法を繰り返し教えてもらえたので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200"/>
              </a:spcBef>
            </a:pP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電話のかけ方、受け方を覚えられた。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876B870A-AA62-4C81-B1FD-DA8CFE209E64}"/>
              </a:ext>
            </a:extLst>
          </p:cNvPr>
          <p:cNvSpPr txBox="1"/>
          <p:nvPr/>
        </p:nvSpPr>
        <p:spPr>
          <a:xfrm>
            <a:off x="8219545" y="8834817"/>
            <a:ext cx="432201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・オンライン会議というものに初めて参加できた。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200"/>
              </a:spcBef>
            </a:pP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スマホで顔を見ながらお話するのって楽しい。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3" name="図 172">
            <a:extLst>
              <a:ext uri="{FF2B5EF4-FFF2-40B4-BE49-F238E27FC236}">
                <a16:creationId xmlns:a16="http://schemas.microsoft.com/office/drawing/2014/main" id="{13ADE741-3EF4-422F-96E2-A8FE86CDDB7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5819">
            <a:off x="6735693" y="7105879"/>
            <a:ext cx="1137758" cy="1148868"/>
          </a:xfrm>
          <a:prstGeom prst="rect">
            <a:avLst/>
          </a:prstGeom>
        </p:spPr>
      </p:pic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B3836E5B-0B4D-4C77-9FF4-06115F8202EB}"/>
              </a:ext>
            </a:extLst>
          </p:cNvPr>
          <p:cNvSpPr txBox="1"/>
          <p:nvPr/>
        </p:nvSpPr>
        <p:spPr>
          <a:xfrm>
            <a:off x="6680279" y="7327970"/>
            <a:ext cx="126188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0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スマホって</a:t>
            </a:r>
            <a:endParaRPr kumimoji="1" lang="en-US" altLang="ja-JP" sz="130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さわってみたら</a:t>
            </a:r>
            <a:endParaRPr kumimoji="1" lang="en-US" altLang="ja-JP" sz="130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  <a:p>
            <a:pPr algn="ctr"/>
            <a:r>
              <a:rPr kumimoji="1" lang="ja-JP" altLang="en-US" sz="1300" b="1" spc="-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+mn-ea"/>
              </a:rPr>
              <a:t>カンタン♪</a:t>
            </a:r>
            <a:endParaRPr kumimoji="1" lang="en-US" altLang="ja-JP" sz="1300" b="1" spc="-1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77800">
                  <a:schemeClr val="bg1"/>
                </a:glow>
              </a:effectLst>
              <a:latin typeface="+mn-ea"/>
            </a:endParaRPr>
          </a:p>
        </p:txBody>
      </p:sp>
      <p:sp>
        <p:nvSpPr>
          <p:cNvPr id="180" name="楕円 179">
            <a:extLst>
              <a:ext uri="{FF2B5EF4-FFF2-40B4-BE49-F238E27FC236}">
                <a16:creationId xmlns:a16="http://schemas.microsoft.com/office/drawing/2014/main" id="{40B285CB-4E36-4907-B007-05947565ED5F}"/>
              </a:ext>
            </a:extLst>
          </p:cNvPr>
          <p:cNvSpPr/>
          <p:nvPr/>
        </p:nvSpPr>
        <p:spPr>
          <a:xfrm>
            <a:off x="2651347" y="2905768"/>
            <a:ext cx="1173894" cy="1173894"/>
          </a:xfrm>
          <a:prstGeom prst="ellipse">
            <a:avLst/>
          </a:prstGeom>
          <a:solidFill>
            <a:srgbClr val="BC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54E4168D-2037-4C03-85EF-0C733EC55852}"/>
              </a:ext>
            </a:extLst>
          </p:cNvPr>
          <p:cNvSpPr txBox="1"/>
          <p:nvPr/>
        </p:nvSpPr>
        <p:spPr>
          <a:xfrm>
            <a:off x="2840307" y="2984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7F74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1</a:t>
            </a:r>
            <a:endParaRPr kumimoji="1" lang="ja-JP" altLang="en-US" sz="2800" dirty="0">
              <a:solidFill>
                <a:srgbClr val="007F74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6487D255-EF59-48F9-A7CB-71E2AB362430}"/>
              </a:ext>
            </a:extLst>
          </p:cNvPr>
          <p:cNvSpPr txBox="1"/>
          <p:nvPr/>
        </p:nvSpPr>
        <p:spPr>
          <a:xfrm>
            <a:off x="3255597" y="29841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7F74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2</a:t>
            </a:r>
            <a:endParaRPr kumimoji="1" lang="ja-JP" altLang="en-US" sz="2800" dirty="0">
              <a:solidFill>
                <a:srgbClr val="007F74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88B55C11-ED3E-482A-ADA9-AC22D7BF6055}"/>
              </a:ext>
            </a:extLst>
          </p:cNvPr>
          <p:cNvSpPr txBox="1"/>
          <p:nvPr/>
        </p:nvSpPr>
        <p:spPr>
          <a:xfrm>
            <a:off x="2840307" y="34540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7F74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3</a:t>
            </a:r>
            <a:endParaRPr kumimoji="1" lang="ja-JP" altLang="en-US" sz="2800" dirty="0">
              <a:solidFill>
                <a:srgbClr val="007F74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48F562A4-97A8-4D63-9A03-26E9169EEFD8}"/>
              </a:ext>
            </a:extLst>
          </p:cNvPr>
          <p:cNvSpPr txBox="1"/>
          <p:nvPr/>
        </p:nvSpPr>
        <p:spPr>
          <a:xfrm>
            <a:off x="3255597" y="34540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7F74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4</a:t>
            </a:r>
            <a:endParaRPr kumimoji="1" lang="ja-JP" altLang="en-US" sz="2800" dirty="0">
              <a:solidFill>
                <a:srgbClr val="007F74"/>
              </a:solidFill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B2BC34C1-27E9-4E71-A2BC-62937857EC97}"/>
              </a:ext>
            </a:extLst>
          </p:cNvPr>
          <p:cNvCxnSpPr>
            <a:cxnSpLocks/>
          </p:cNvCxnSpPr>
          <p:nvPr/>
        </p:nvCxnSpPr>
        <p:spPr>
          <a:xfrm>
            <a:off x="248972" y="3492714"/>
            <a:ext cx="5975772" cy="11151"/>
          </a:xfrm>
          <a:prstGeom prst="line">
            <a:avLst/>
          </a:prstGeom>
          <a:ln w="28575">
            <a:solidFill>
              <a:srgbClr val="00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0274D27D-1BD7-4A9D-996B-3EA4B75C2864}"/>
              </a:ext>
            </a:extLst>
          </p:cNvPr>
          <p:cNvCxnSpPr>
            <a:cxnSpLocks/>
          </p:cNvCxnSpPr>
          <p:nvPr/>
        </p:nvCxnSpPr>
        <p:spPr>
          <a:xfrm>
            <a:off x="3238294" y="1514267"/>
            <a:ext cx="0" cy="3956894"/>
          </a:xfrm>
          <a:prstGeom prst="line">
            <a:avLst/>
          </a:prstGeom>
          <a:ln w="28575">
            <a:solidFill>
              <a:srgbClr val="00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在宅太りのイラスト（男性）">
            <a:extLst>
              <a:ext uri="{FF2B5EF4-FFF2-40B4-BE49-F238E27FC236}">
                <a16:creationId xmlns:a16="http://schemas.microsoft.com/office/drawing/2014/main" id="{364796B4-08E3-4C66-B929-DA13B7C50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006" y="1634490"/>
            <a:ext cx="1008354" cy="9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754B9AA-F6E3-4C05-B1B2-AC09198FA8BD}"/>
              </a:ext>
            </a:extLst>
          </p:cNvPr>
          <p:cNvSpPr txBox="1"/>
          <p:nvPr/>
        </p:nvSpPr>
        <p:spPr>
          <a:xfrm>
            <a:off x="374513" y="1661156"/>
            <a:ext cx="692497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最近は外出しづらいし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いろいろな集まりに</a:t>
            </a:r>
            <a:endParaRPr kumimoji="1" lang="en-US" altLang="ja-JP" sz="1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参加できなくて寂しいわ</a:t>
            </a:r>
          </a:p>
        </p:txBody>
      </p:sp>
      <p:pic>
        <p:nvPicPr>
          <p:cNvPr id="96" name="Picture 6" descr="髪がボサボサの人のイラスト（おばあさん）">
            <a:extLst>
              <a:ext uri="{FF2B5EF4-FFF2-40B4-BE49-F238E27FC236}">
                <a16:creationId xmlns:a16="http://schemas.microsoft.com/office/drawing/2014/main" id="{3A8C7AC8-BBC3-45C4-877B-34B06C76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12" y="1925917"/>
            <a:ext cx="1497428" cy="15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2892508-C87D-4F6D-AE3B-9534669EBE5B}"/>
              </a:ext>
            </a:extLst>
          </p:cNvPr>
          <p:cNvSpPr txBox="1"/>
          <p:nvPr/>
        </p:nvSpPr>
        <p:spPr>
          <a:xfrm>
            <a:off x="226196" y="379794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スマホ教室</a:t>
            </a:r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40390C16-1BC4-486B-A241-189FB1162008}"/>
              </a:ext>
            </a:extLst>
          </p:cNvPr>
          <p:cNvSpPr/>
          <p:nvPr/>
        </p:nvSpPr>
        <p:spPr>
          <a:xfrm>
            <a:off x="6785893" y="1502613"/>
            <a:ext cx="5630615" cy="1310925"/>
          </a:xfrm>
          <a:prstGeom prst="roundRect">
            <a:avLst>
              <a:gd name="adj" fmla="val 0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A3121210-75ED-473B-9D31-F6721DF81848}"/>
              </a:ext>
            </a:extLst>
          </p:cNvPr>
          <p:cNvSpPr/>
          <p:nvPr/>
        </p:nvSpPr>
        <p:spPr>
          <a:xfrm>
            <a:off x="6785893" y="2914855"/>
            <a:ext cx="5630615" cy="2624299"/>
          </a:xfrm>
          <a:prstGeom prst="roundRect">
            <a:avLst>
              <a:gd name="adj" fmla="val 0"/>
            </a:avLst>
          </a:prstGeom>
          <a:solidFill>
            <a:srgbClr val="E2F0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四角形: 角を丸くする 113">
            <a:extLst>
              <a:ext uri="{FF2B5EF4-FFF2-40B4-BE49-F238E27FC236}">
                <a16:creationId xmlns:a16="http://schemas.microsoft.com/office/drawing/2014/main" id="{19C6F237-DC43-4A40-90B9-8313BA363B61}"/>
              </a:ext>
            </a:extLst>
          </p:cNvPr>
          <p:cNvSpPr/>
          <p:nvPr/>
        </p:nvSpPr>
        <p:spPr>
          <a:xfrm>
            <a:off x="6876288" y="1568148"/>
            <a:ext cx="5437631" cy="296670"/>
          </a:xfrm>
          <a:prstGeom prst="roundRect">
            <a:avLst>
              <a:gd name="adj" fmla="val 0"/>
            </a:avLst>
          </a:prstGeom>
          <a:solidFill>
            <a:srgbClr val="007F7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36000" rtlCol="0" anchor="ctr"/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写真＆動画撮影が簡単にできます。</a:t>
            </a:r>
          </a:p>
        </p:txBody>
      </p:sp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7E354CFC-E1EA-419F-9CFD-0901399BD080}"/>
              </a:ext>
            </a:extLst>
          </p:cNvPr>
          <p:cNvSpPr/>
          <p:nvPr/>
        </p:nvSpPr>
        <p:spPr>
          <a:xfrm>
            <a:off x="6876288" y="2985471"/>
            <a:ext cx="5437631" cy="296670"/>
          </a:xfrm>
          <a:prstGeom prst="roundRect">
            <a:avLst>
              <a:gd name="adj" fmla="val 0"/>
            </a:avLst>
          </a:prstGeom>
          <a:solidFill>
            <a:srgbClr val="007F7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36000" rtlCol="0" anchor="ctr"/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お友達や家族と気軽に交流ができます。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A226472-A548-44F1-B370-306F8D7355C9}"/>
              </a:ext>
            </a:extLst>
          </p:cNvPr>
          <p:cNvSpPr txBox="1"/>
          <p:nvPr/>
        </p:nvSpPr>
        <p:spPr>
          <a:xfrm>
            <a:off x="6904381" y="2004476"/>
            <a:ext cx="5047536" cy="68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写真でつづる日常の記録や思い出づくりができます。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動画撮影を始めてみたい方にもおすすめです。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B0CCAAB-C1B7-4760-B568-2FE7877086DA}"/>
              </a:ext>
            </a:extLst>
          </p:cNvPr>
          <p:cNvSpPr txBox="1"/>
          <p:nvPr/>
        </p:nvSpPr>
        <p:spPr>
          <a:xfrm>
            <a:off x="6904381" y="3429049"/>
            <a:ext cx="5047536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オンラインでの会話は顔を見合わせながらできるので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離れて暮らす家族がぐっと身近になり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お友達との連絡も便利になります。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自宅からオンライン認知症カフェに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参加したり離れていても</a:t>
            </a:r>
            <a:endParaRPr kumimoji="1" lang="en-US" altLang="ja-JP" sz="1600" b="1" spc="-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600" b="1" spc="-2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交流の幅が広がります。</a:t>
            </a:r>
          </a:p>
        </p:txBody>
      </p:sp>
      <p:pic>
        <p:nvPicPr>
          <p:cNvPr id="118" name="Picture 2" descr="記念写真のイラスト">
            <a:extLst>
              <a:ext uri="{FF2B5EF4-FFF2-40B4-BE49-F238E27FC236}">
                <a16:creationId xmlns:a16="http://schemas.microsoft.com/office/drawing/2014/main" id="{774F5687-8DCE-46C9-98FF-D825CDA4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2787" y="2236542"/>
            <a:ext cx="1028668" cy="10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6" descr="手を繋ぐ老若男女のイラスト | かわいいフリー素材集 いらすとや">
            <a:extLst>
              <a:ext uri="{FF2B5EF4-FFF2-40B4-BE49-F238E27FC236}">
                <a16:creationId xmlns:a16="http://schemas.microsoft.com/office/drawing/2014/main" id="{5580C938-8497-4E24-8A77-DEC8F1DA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4213">
            <a:off x="10324954" y="3854124"/>
            <a:ext cx="2072129" cy="1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C2641F7-E376-4B30-860A-253C2E14EF4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57" y="2466287"/>
            <a:ext cx="1166501" cy="99985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28F4F77-D191-4C4E-BB26-A9A8EE586C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3588950"/>
            <a:ext cx="1721741" cy="1851613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C6D482A-B5BC-42E2-A44C-CF08083E7301}"/>
              </a:ext>
            </a:extLst>
          </p:cNvPr>
          <p:cNvSpPr/>
          <p:nvPr/>
        </p:nvSpPr>
        <p:spPr>
          <a:xfrm>
            <a:off x="7520222" y="6270537"/>
            <a:ext cx="2646462" cy="3705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施設名称入力欄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0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48906A5B9BC94CB39CCC7F103327A8" ma:contentTypeVersion="14" ma:contentTypeDescription="新しいドキュメントを作成します。" ma:contentTypeScope="" ma:versionID="6751857bd674826ae40e52d7e0cddf17">
  <xsd:schema xmlns:xsd="http://www.w3.org/2001/XMLSchema" xmlns:xs="http://www.w3.org/2001/XMLSchema" xmlns:p="http://schemas.microsoft.com/office/2006/metadata/properties" xmlns:ns2="06e1bc0f-853e-4ba2-a782-f3ab1addc711" xmlns:ns3="0d8da5bc-19d1-441f-899f-c77cf966b9a8" targetNamespace="http://schemas.microsoft.com/office/2006/metadata/properties" ma:root="true" ma:fieldsID="ced91485f568246302f103b0cfa60167" ns2:_="" ns3:_="">
    <xsd:import namespace="06e1bc0f-853e-4ba2-a782-f3ab1addc711"/>
    <xsd:import namespace="0d8da5bc-19d1-441f-899f-c77cf966b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1bc0f-853e-4ba2-a782-f3ab1addc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da5bc-19d1-441f-899f-c77cf966b9a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7a566aa-3bac-4e05-8d40-950a76f531d7}" ma:internalName="TaxCatchAll" ma:showField="CatchAllData" ma:web="0d8da5bc-19d1-441f-899f-c77cf966b9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e1bc0f-853e-4ba2-a782-f3ab1addc711">
      <Terms xmlns="http://schemas.microsoft.com/office/infopath/2007/PartnerControls"/>
    </lcf76f155ced4ddcb4097134ff3c332f>
    <TaxCatchAll xmlns="0d8da5bc-19d1-441f-899f-c77cf966b9a8" xsi:nil="true"/>
  </documentManagement>
</p:properties>
</file>

<file path=customXml/itemProps1.xml><?xml version="1.0" encoding="utf-8"?>
<ds:datastoreItem xmlns:ds="http://schemas.openxmlformats.org/officeDocument/2006/customXml" ds:itemID="{55FEEE0A-B7BE-469C-913C-526D72B39AD0}"/>
</file>

<file path=customXml/itemProps2.xml><?xml version="1.0" encoding="utf-8"?>
<ds:datastoreItem xmlns:ds="http://schemas.openxmlformats.org/officeDocument/2006/customXml" ds:itemID="{F1039B66-1894-401D-B8CC-31BE70A593BE}"/>
</file>

<file path=customXml/itemProps3.xml><?xml version="1.0" encoding="utf-8"?>
<ds:datastoreItem xmlns:ds="http://schemas.openxmlformats.org/officeDocument/2006/customXml" ds:itemID="{8B924F86-525F-4628-96EC-EBCDD6F401E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539</Words>
  <Application>Microsoft Office PowerPoint</Application>
  <PresentationFormat>A3 297x420 mm</PresentationFormat>
  <Paragraphs>90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Aharoni</vt:lpstr>
      <vt:lpstr>BIZ UDPゴシック</vt:lpstr>
      <vt:lpstr>BIZ UDゴシック</vt:lpstr>
      <vt:lpstr>HGP創英角ﾎﾟｯﾌﾟ体</vt:lpstr>
      <vt:lpstr>HGS創英角ﾎﾟｯﾌﾟ体</vt:lpstr>
      <vt:lpstr>Meiryo UI</vt:lpstr>
      <vt:lpstr>游ゴシック</vt:lpstr>
      <vt:lpstr>Arial</vt:lpstr>
      <vt:lpstr>Calibri</vt:lpstr>
      <vt:lpstr>Century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2022-04-01T07:47:32Z</dcterms:created>
  <dcterms:modified xsi:type="dcterms:W3CDTF">2022-05-09T13:12:00Z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0x0101009948906A5B9BC94CB39CCC7F103327A8</vt:lpwstr>
  </property>
</Properties>
</file>